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9" r:id="rId5"/>
    <p:sldId id="268" r:id="rId6"/>
    <p:sldId id="267" r:id="rId7"/>
    <p:sldId id="266" r:id="rId8"/>
    <p:sldId id="265" r:id="rId9"/>
    <p:sldId id="264" r:id="rId10"/>
    <p:sldId id="263" r:id="rId11"/>
    <p:sldId id="262" r:id="rId12"/>
    <p:sldId id="261" r:id="rId13"/>
    <p:sldId id="272" r:id="rId14"/>
    <p:sldId id="271" r:id="rId15"/>
    <p:sldId id="270" r:id="rId16"/>
    <p:sldId id="277" r:id="rId17"/>
    <p:sldId id="260" r:id="rId18"/>
    <p:sldId id="276" r:id="rId19"/>
    <p:sldId id="278" r:id="rId20"/>
    <p:sldId id="279" r:id="rId21"/>
    <p:sldId id="280" r:id="rId22"/>
    <p:sldId id="259" r:id="rId23"/>
    <p:sldId id="273" r:id="rId24"/>
    <p:sldId id="275" r:id="rId25"/>
    <p:sldId id="274" r:id="rId26"/>
    <p:sldId id="282" r:id="rId27"/>
    <p:sldId id="283" r:id="rId28"/>
    <p:sldId id="281" r:id="rId29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B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A1A6A-E7D1-4581-B89B-C8E993BB3623}" type="datetimeFigureOut">
              <a:rPr lang="en-PK" smtClean="0"/>
              <a:t>11/21/2024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7B081-61CE-411F-B46B-E12EA3FE829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35434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B081-61CE-411F-B46B-E12EA3FE829E}" type="slidenum">
              <a:rPr lang="en-PK" smtClean="0"/>
              <a:t>4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73053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B081-61CE-411F-B46B-E12EA3FE829E}" type="slidenum">
              <a:rPr lang="en-PK" smtClean="0"/>
              <a:t>13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77708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B081-61CE-411F-B46B-E12EA3FE829E}" type="slidenum">
              <a:rPr lang="en-PK" smtClean="0"/>
              <a:t>14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87165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F2B11-8629-20EF-AA60-27CD92AB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90C77B-89A3-F845-8706-244EAC9FC1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6A29D3-4D93-527A-CB16-8B746EAD6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34A7B-26EB-B63B-1FDB-DA8DE4E80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B081-61CE-411F-B46B-E12EA3FE829E}" type="slidenum">
              <a:rPr lang="en-PK" smtClean="0"/>
              <a:t>16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6261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B081-61CE-411F-B46B-E12EA3FE829E}" type="slidenum">
              <a:rPr lang="en-PK" smtClean="0"/>
              <a:t>17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59327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B8413-C744-30DC-8DBD-BC0A8F50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426D08-16EB-BF44-0F0D-DDBEAB8FB3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4C2FC-0D19-5EC3-7C24-32D8159317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2ED1A-40A7-8135-3D4F-DDB6C0226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B081-61CE-411F-B46B-E12EA3FE829E}" type="slidenum">
              <a:rPr lang="en-PK" smtClean="0"/>
              <a:t>18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34598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0BCC1-1DCD-77F6-4F8F-7545C8267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9FE16-58FF-A83F-6168-4B80ECE56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6D780A-A36B-EC78-51F9-7BBF7D5C7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F2564-38C0-241B-37E6-39E6EBA3DC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B081-61CE-411F-B46B-E12EA3FE829E}" type="slidenum">
              <a:rPr lang="en-PK" smtClean="0"/>
              <a:t>19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00169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106D5-95FC-C37A-5F93-F2FDE19E1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C42B9-5EF1-0C6F-86C1-36342DBB6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A1A865-81AE-6E06-0936-FF535BA2A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210B0-1F0E-98EC-E346-A4BDF4134A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B081-61CE-411F-B46B-E12EA3FE829E}" type="slidenum">
              <a:rPr lang="en-PK" smtClean="0"/>
              <a:t>20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38030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8FC2-8177-02FC-495B-0DDB6B7D3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351A3B-B399-EF8F-60AF-8B5CB603B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E40C60-6D8F-852C-C577-4CB38B2E4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4CFA5-EDD5-124E-1761-9EBE6DA84B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7B081-61CE-411F-B46B-E12EA3FE829E}" type="slidenum">
              <a:rPr lang="en-PK" smtClean="0"/>
              <a:t>21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43944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2DE12-554A-1131-59C5-33744EA2F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E6B392-B976-24CB-BAA2-D1EA45F12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154FD-B607-845E-7878-3574D4CE2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D142-5BB8-4570-B27F-4174EA121F12}" type="datetimeFigureOut">
              <a:rPr lang="en-PK" smtClean="0"/>
              <a:t>11/21/2024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F5C26-3DB2-5BAD-2F91-701DC1439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C00D5-BAA1-CCCC-D20D-2034FC0B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137E6-7295-4AB9-9F4A-8E76BC9E16C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0038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B0906-00A9-E428-89E8-2DF926FD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2D3E7-3B7B-68FE-3C9B-739CD5BB3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C20BB-7CE1-1DBD-70A5-300265E64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D142-5BB8-4570-B27F-4174EA121F12}" type="datetimeFigureOut">
              <a:rPr lang="en-PK" smtClean="0"/>
              <a:t>11/21/2024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9EB75-B10D-A43F-786D-17D3A1254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3B126-6044-684C-6541-B7E9379A5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137E6-7295-4AB9-9F4A-8E76BC9E16C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67064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A5F002-9620-3D2B-D909-84AD96D9F7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091FF-6063-4439-4602-9E8E4C41F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48433-6890-9AAE-3E80-A1D2D9773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D142-5BB8-4570-B27F-4174EA121F12}" type="datetimeFigureOut">
              <a:rPr lang="en-PK" smtClean="0"/>
              <a:t>11/21/2024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8BD9-9505-177E-80DA-4C0080D47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BDE90-097F-E035-6D01-6AE3412A2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137E6-7295-4AB9-9F4A-8E76BC9E16C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1433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7B4D7-2592-2A71-DBE4-29023CD3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691B-BD3F-445A-B8E6-AED70FACC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F1379-A26A-FCF7-4D0C-54902BDF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D142-5BB8-4570-B27F-4174EA121F12}" type="datetimeFigureOut">
              <a:rPr lang="en-PK" smtClean="0"/>
              <a:t>11/21/2024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65E54-6D83-60F7-F825-A490A5408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67E95-6190-F0BD-33F3-B5BD44431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137E6-7295-4AB9-9F4A-8E76BC9E16C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7952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F5EE7-671F-F05C-9000-1259ACA86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A0FE7-BFC0-EC74-63BF-850AD97D0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66740-94D3-92FC-8A5B-FCC2C40CD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D142-5BB8-4570-B27F-4174EA121F12}" type="datetimeFigureOut">
              <a:rPr lang="en-PK" smtClean="0"/>
              <a:t>11/21/2024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382E9-207A-1CE5-CF85-BD6D7A1F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D2042-3A9A-6CC2-1FC5-1D1497A7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137E6-7295-4AB9-9F4A-8E76BC9E16C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63215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5743-A148-B2CF-066A-8B22850F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F9249-C604-2B90-F989-19E9CA386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1624D-3972-45CC-0078-34A5AE79C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61E0F-CC54-5919-FBDB-D9A5182F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D142-5BB8-4570-B27F-4174EA121F12}" type="datetimeFigureOut">
              <a:rPr lang="en-PK" smtClean="0"/>
              <a:t>11/21/2024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20557-EDF2-E615-ECF4-ECC43D288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AF8CC-16AA-1551-4FFE-456162D5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137E6-7295-4AB9-9F4A-8E76BC9E16C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36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B423-1102-F2C6-4830-E94A437C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99A2C-521C-4E67-3BF4-BE20DBCCB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CC3C6-2C35-4178-D000-11C030AE3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96AA9-898A-36E2-D876-244ECBCD14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0632D-7F17-E8F4-C712-A5879B0A6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AE68A5-4F74-F752-03A6-624253110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D142-5BB8-4570-B27F-4174EA121F12}" type="datetimeFigureOut">
              <a:rPr lang="en-PK" smtClean="0"/>
              <a:t>11/21/2024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3B0699-00FD-241B-00A0-3870B763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113153-F9DC-2F7A-1A5F-29B8AFC5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137E6-7295-4AB9-9F4A-8E76BC9E16C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3454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026D-3D4C-C015-57BA-FFF94377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8CC90A-18B4-C12D-A2A9-0BCBC9586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D142-5BB8-4570-B27F-4174EA121F12}" type="datetimeFigureOut">
              <a:rPr lang="en-PK" smtClean="0"/>
              <a:t>11/21/2024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8F082-2873-B588-A9D4-226027175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55862-31CB-49D4-611B-3BBFDF5A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137E6-7295-4AB9-9F4A-8E76BC9E16C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4891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6E86D-909E-A143-CC27-5A34775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D142-5BB8-4570-B27F-4174EA121F12}" type="datetimeFigureOut">
              <a:rPr lang="en-PK" smtClean="0"/>
              <a:t>11/21/2024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48E8E7-F8D3-DDA3-B062-5CA5B7AC6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F9F1F-A82D-044C-A99E-8A84C786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137E6-7295-4AB9-9F4A-8E76BC9E16C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39638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D060E-EDB6-AC56-E933-8E911FCB9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1B0A4-D914-D3AB-8D40-C0F369D13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4D07E-88D0-C7F0-80A6-14FF0A3D3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CAF86-AEB5-E9F2-C09C-DBBC7FF32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D142-5BB8-4570-B27F-4174EA121F12}" type="datetimeFigureOut">
              <a:rPr lang="en-PK" smtClean="0"/>
              <a:t>11/21/2024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D0713-A442-DE91-7871-44C19434A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5E047-8505-888E-516D-71985687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137E6-7295-4AB9-9F4A-8E76BC9E16C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67325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DF2F-7E83-5DDE-F128-321E97CD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F26ED-ABEA-D885-730B-25401DAD81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7F5F3-0EB2-46CE-594C-A77AAD38E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F8DA4-E652-C81A-5006-4B8E0199A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D142-5BB8-4570-B27F-4174EA121F12}" type="datetimeFigureOut">
              <a:rPr lang="en-PK" smtClean="0"/>
              <a:t>11/21/2024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FFF70-9163-920B-BE0D-F183E7DF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05A80-5712-C307-062E-B321FF6CF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137E6-7295-4AB9-9F4A-8E76BC9E16C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0384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DAAE0-8F89-BCC5-D512-6D734E388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8EE72-EAFC-B603-5526-7DEAB95D6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D8E6D-970B-C1F6-7E54-C8EFEBD0F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8D142-5BB8-4570-B27F-4174EA121F12}" type="datetimeFigureOut">
              <a:rPr lang="en-PK" smtClean="0"/>
              <a:t>11/21/2024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FE9AD-2640-2C04-F644-211CD68743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67992-D9C7-1A8B-ED86-91E1A5A69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137E6-7295-4AB9-9F4A-8E76BC9E16C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042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CC4C8F-E416-0D0A-ACE4-5A8975896A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CB37407-027E-2AAD-598A-A9C1A2FDF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9807" y="-145366"/>
            <a:ext cx="2252383" cy="24650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3B7FE8-3EC8-B367-273E-DF0189CD25AD}"/>
              </a:ext>
            </a:extLst>
          </p:cNvPr>
          <p:cNvSpPr txBox="1"/>
          <p:nvPr/>
        </p:nvSpPr>
        <p:spPr>
          <a:xfrm>
            <a:off x="3044888" y="2068729"/>
            <a:ext cx="61022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Revamping of UAJK Portal: Unveiling New Dimensions through Virtual Exploration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C91451-36A7-561B-65DD-4CB5E897A3E6}"/>
              </a:ext>
            </a:extLst>
          </p:cNvPr>
          <p:cNvSpPr txBox="1"/>
          <p:nvPr/>
        </p:nvSpPr>
        <p:spPr>
          <a:xfrm>
            <a:off x="1395759" y="3551319"/>
            <a:ext cx="94004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Members: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Name	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 			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Sami Gul						2020-UMDB-000859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Zohaib Ali Kazmi					2020-UMDB-001396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Supervisor:</a:t>
            </a:r>
          </a:p>
          <a:p>
            <a:pPr algn="ctr"/>
            <a:endParaRPr lang="en-US" sz="12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Zaki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Hassan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Kazmi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ctr"/>
            <a:endParaRPr lang="en-PK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84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FB56B-547F-447D-9C7F-84E9481CB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7A88F1-A8F3-5424-A030-836D2972EE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247E-D6CF-C535-EF98-DB2AF641F502}"/>
              </a:ext>
            </a:extLst>
          </p:cNvPr>
          <p:cNvSpPr txBox="1"/>
          <p:nvPr/>
        </p:nvSpPr>
        <p:spPr>
          <a:xfrm>
            <a:off x="-1" y="204766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 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68CBA-302F-44FB-E10C-0DCE6094E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25" y="990425"/>
            <a:ext cx="4844847" cy="5867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D18EF-3AAF-12CF-1586-265D20FD7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1" r="13772"/>
          <a:stretch/>
        </p:blipFill>
        <p:spPr>
          <a:xfrm>
            <a:off x="6095999" y="990425"/>
            <a:ext cx="5301674" cy="57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4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ADC9A-E564-7D34-B8AB-371978C5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AECBA8-08CD-86A5-57B8-6A9115C70E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B380D-D656-0C49-42A5-24C945A33AEE}"/>
              </a:ext>
            </a:extLst>
          </p:cNvPr>
          <p:cNvSpPr txBox="1"/>
          <p:nvPr/>
        </p:nvSpPr>
        <p:spPr>
          <a:xfrm>
            <a:off x="-1" y="204766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UNIVERSITIES WEBSITE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MODREN TECHNOLOGIES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78D5E-5FC3-B712-2667-9DEAC70E8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59" y="1463993"/>
            <a:ext cx="10370634" cy="1679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18CB1-A815-04F7-55C2-73B650F9F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59" y="3448305"/>
            <a:ext cx="10370634" cy="1655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FCE1DE-41F0-9A60-2002-124B0814B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59" y="5279740"/>
            <a:ext cx="10370634" cy="137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A5442-D5CD-FA03-38BC-6E08D3230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78C2EC-9CBA-5576-81D4-75A4C2424D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86BE4-6C56-AB60-C4EF-620D0D1C262E}"/>
              </a:ext>
            </a:extLst>
          </p:cNvPr>
          <p:cNvSpPr txBox="1"/>
          <p:nvPr/>
        </p:nvSpPr>
        <p:spPr>
          <a:xfrm>
            <a:off x="-1" y="204766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OTHER UNIVERSITIES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IN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EF998-131B-6E11-845F-7272EB901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8" r="13738"/>
          <a:stretch/>
        </p:blipFill>
        <p:spPr>
          <a:xfrm>
            <a:off x="1211065" y="1585412"/>
            <a:ext cx="4331854" cy="5272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974" y="2231418"/>
            <a:ext cx="3674702" cy="401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1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FA490-CB84-A5DD-9E1F-724903C7B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4E02DA-CFC9-88DF-17A5-5925029272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PK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F2A9A-5064-CAEC-9EEF-513AD9BAF7FB}"/>
              </a:ext>
            </a:extLst>
          </p:cNvPr>
          <p:cNvSpPr txBox="1"/>
          <p:nvPr/>
        </p:nvSpPr>
        <p:spPr>
          <a:xfrm>
            <a:off x="-1" y="313823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Objectives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55D81A7-1310-BF2E-5D8D-50CFF340CC5C}"/>
              </a:ext>
            </a:extLst>
          </p:cNvPr>
          <p:cNvSpPr/>
          <p:nvPr/>
        </p:nvSpPr>
        <p:spPr>
          <a:xfrm>
            <a:off x="1315184" y="1798132"/>
            <a:ext cx="9561629" cy="46242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Motivation:</a:t>
            </a:r>
            <a:endParaRPr lang="en-PK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Improve UAJK's digital footprint.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Reflect UAJK's academic and cultural heritage.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Facilitate better communication and interaction with stakeholders.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Objectives:</a:t>
            </a:r>
            <a:endParaRPr lang="en-PK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Enhance user experience and accessibility.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Provide an immersive 3D virtual campus tour.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Ensure up-to-date information delivery with robust technologies.</a:t>
            </a:r>
          </a:p>
        </p:txBody>
      </p:sp>
    </p:spTree>
    <p:extLst>
      <p:ext uri="{BB962C8B-B14F-4D97-AF65-F5344CB8AC3E}">
        <p14:creationId xmlns:p14="http://schemas.microsoft.com/office/powerpoint/2010/main" val="204806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8DE64-166B-744B-DA68-8724CCC13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B3454A-9A29-93BB-7B24-D3D4D5C381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F8B5A0-C915-8BBE-D342-F14545E35E65}"/>
              </a:ext>
            </a:extLst>
          </p:cNvPr>
          <p:cNvSpPr txBox="1"/>
          <p:nvPr/>
        </p:nvSpPr>
        <p:spPr>
          <a:xfrm>
            <a:off x="0" y="136236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8D5EA6-BD33-A672-6CDB-3D38836963A8}"/>
              </a:ext>
            </a:extLst>
          </p:cNvPr>
          <p:cNvSpPr txBox="1"/>
          <p:nvPr/>
        </p:nvSpPr>
        <p:spPr>
          <a:xfrm>
            <a:off x="362082" y="1708607"/>
            <a:ext cx="7176655" cy="3272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User-Friendly Interface: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Modern design optimized for all devices.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3D Virtual Tour: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Explore campus facilities with Three.js integration.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Role-Based Access: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Separate dashboards for students, faculty, </a:t>
            </a:r>
            <a:r>
              <a:rPr lang="en-US" sz="1800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PK" sz="1800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administrators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Stay Up-To-Date</a:t>
            </a:r>
            <a:r>
              <a:rPr lang="en-PK" sz="1800" b="1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PK" sz="1800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Instant updates on events and announcements.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Interactive Maps: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Navigate through departmental buildings and facilities.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b="1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SEO </a:t>
            </a:r>
            <a:r>
              <a:rPr lang="en-PK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Practices: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Drive more visitors through search engine optimization.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D206A-D4F7-5C64-AD71-B7106A5EAA4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024" b="-1549"/>
          <a:stretch/>
        </p:blipFill>
        <p:spPr>
          <a:xfrm>
            <a:off x="7639405" y="119458"/>
            <a:ext cx="4451927" cy="662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85208-1991-24C7-70CC-491C1408F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6DFC0F-AF88-A8DB-997E-75AB909E78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70BDCB5-23C8-0820-D4FF-AECC529A9A52}"/>
              </a:ext>
            </a:extLst>
          </p:cNvPr>
          <p:cNvSpPr/>
          <p:nvPr/>
        </p:nvSpPr>
        <p:spPr>
          <a:xfrm>
            <a:off x="429490" y="1517906"/>
            <a:ext cx="10963564" cy="4938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followed the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Waterfall Model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Identified requirements and system needs.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Created UI/UX layouts and backend architecture.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React.js for dynamic components.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Express.js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server-side logic.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MongoDB for efficient data handling.</a:t>
            </a:r>
          </a:p>
          <a:p>
            <a:pPr marL="742950" lvl="1" indent="-28575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Virtual Tour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Designed in Blender, rendered with</a:t>
            </a:r>
          </a:p>
          <a:p>
            <a:pPr lvl="1"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Three.js,  and integrated for interactive exploration.</a:t>
            </a:r>
          </a:p>
          <a:p>
            <a:pPr marL="742950" lvl="1" indent="-28575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Optimized and integrated modules.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Ensured functionality and performance.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Delivered with plans for updates.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EABD8-88C1-8BD6-FF01-F32931B9EF70}"/>
              </a:ext>
            </a:extLst>
          </p:cNvPr>
          <p:cNvSpPr txBox="1"/>
          <p:nvPr/>
        </p:nvSpPr>
        <p:spPr>
          <a:xfrm>
            <a:off x="0" y="136236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793D80-8FF7-8228-0763-3BA72D76C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05"/>
          <a:stretch/>
        </p:blipFill>
        <p:spPr>
          <a:xfrm>
            <a:off x="6536684" y="1302455"/>
            <a:ext cx="5495925" cy="53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1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F2CCE-F6D6-7721-84C8-C098EF00D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6AD4C1-15EA-A639-ED45-EDA4B34F4B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B6BD2-5B54-25C8-CC3A-AEC26DA997C3}"/>
              </a:ext>
            </a:extLst>
          </p:cNvPr>
          <p:cNvSpPr txBox="1"/>
          <p:nvPr/>
        </p:nvSpPr>
        <p:spPr>
          <a:xfrm>
            <a:off x="0" y="136236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SPECIFICATIONS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5A944-A792-36FB-FECD-E74A2AE8DA30}"/>
              </a:ext>
            </a:extLst>
          </p:cNvPr>
          <p:cNvSpPr txBox="1"/>
          <p:nvPr/>
        </p:nvSpPr>
        <p:spPr>
          <a:xfrm>
            <a:off x="584200" y="1313441"/>
            <a:ext cx="5613400" cy="4674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Frontend: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PK" sz="1800" kern="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React.js</a:t>
            </a:r>
            <a:endParaRPr lang="en-US" sz="1800" kern="100" dirty="0" smtClean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PK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Backend: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PK" sz="1800" kern="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Node.js</a:t>
            </a:r>
            <a:r>
              <a:rPr lang="en-US" sz="1800" kern="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Express.js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Database: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PK" sz="1800" kern="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MongoDB</a:t>
            </a:r>
            <a:endParaRPr lang="en-US" sz="1800" kern="100" dirty="0" smtClean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Models: </a:t>
            </a:r>
            <a:r>
              <a:rPr lang="en-US" sz="1800" kern="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Blender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PK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3D Visualization: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Three.js for virtual </a:t>
            </a:r>
            <a:r>
              <a:rPr lang="en-PK" sz="1800" kern="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tours</a:t>
            </a:r>
            <a:endParaRPr lang="en-US" sz="1800" kern="100" dirty="0" smtClean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PK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Additional Libraries: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bcryptjs, multer, jsonwebtoken, mongoose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139881" y="3305262"/>
            <a:ext cx="4287014" cy="3008461"/>
            <a:chOff x="6475060" y="1615536"/>
            <a:chExt cx="5941736" cy="41696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7F3C82-1593-CEA5-A592-7B694CA2F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7471" y="1765176"/>
              <a:ext cx="1361143" cy="13611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57C69E-B56D-CA32-DDFD-5D57BF5A4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5623" y="1615536"/>
              <a:ext cx="1660425" cy="16604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87BB0FF-0CD8-D3A5-42EB-BB1CB3E31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2506" y="1829388"/>
              <a:ext cx="1446573" cy="144657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5C127B2-CD80-97B3-8B24-B12CFBDFD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4687" y="3834910"/>
              <a:ext cx="3712109" cy="195030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060" y="4017006"/>
              <a:ext cx="2541849" cy="1586114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/>
          <a:srcRect t="18378"/>
          <a:stretch/>
        </p:blipFill>
        <p:spPr>
          <a:xfrm>
            <a:off x="7311595" y="1194126"/>
            <a:ext cx="2996301" cy="18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C14FC-0682-0DDC-571B-945928183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7DAC1B-175A-3678-D29E-5984586261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3E2E5-EC38-738F-D237-947A75E8D510}"/>
              </a:ext>
            </a:extLst>
          </p:cNvPr>
          <p:cNvSpPr txBox="1"/>
          <p:nvPr/>
        </p:nvSpPr>
        <p:spPr>
          <a:xfrm>
            <a:off x="0" y="136236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35BD6C-76BF-A50E-D888-2C06B267BEBB}"/>
              </a:ext>
            </a:extLst>
          </p:cNvPr>
          <p:cNvSpPr txBox="1"/>
          <p:nvPr/>
        </p:nvSpPr>
        <p:spPr>
          <a:xfrm>
            <a:off x="584200" y="1677707"/>
            <a:ext cx="6537036" cy="275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Entity Relationship Diagram (ERD):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Depicts relationships between entities like users, departments, courses, and events.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 Diagram: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Shows object-oriented structure and attributes.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 Case Diagram: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Highlights user interactions, including login, virtual tours, and content management.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Activity Diagram: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Details workflows like user registration and login.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EAF85A-97F0-35C1-AB1D-CBEC8702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345" y="508454"/>
            <a:ext cx="3620655" cy="61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4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02C0-365F-8A5E-491B-B7956AC33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50FAEC-F6DD-7905-8696-657946CAA4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9768C-79AC-3E6B-F567-F80A89C8869B}"/>
              </a:ext>
            </a:extLst>
          </p:cNvPr>
          <p:cNvSpPr txBox="1"/>
          <p:nvPr/>
        </p:nvSpPr>
        <p:spPr>
          <a:xfrm>
            <a:off x="0" y="136236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37E58-243E-B5CC-19C2-381FB6B5F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" t="7217" r="3029"/>
          <a:stretch/>
        </p:blipFill>
        <p:spPr>
          <a:xfrm>
            <a:off x="2484581" y="890184"/>
            <a:ext cx="7222838" cy="585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8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93548-75B3-68A4-4C51-4ED83CC51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B05A3D-7A82-A4E7-A401-9B22B2D00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15A3F1-7572-92FC-5E62-3DD0AC0AFD80}"/>
              </a:ext>
            </a:extLst>
          </p:cNvPr>
          <p:cNvSpPr txBox="1"/>
          <p:nvPr/>
        </p:nvSpPr>
        <p:spPr>
          <a:xfrm>
            <a:off x="0" y="136236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31A12-60EF-C87F-581D-DF4FC3EF9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54" y="1281458"/>
            <a:ext cx="3886200" cy="5341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557C66-303E-9274-B718-35AA3DC33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" r="14190"/>
          <a:stretch/>
        </p:blipFill>
        <p:spPr>
          <a:xfrm>
            <a:off x="1608181" y="1298237"/>
            <a:ext cx="3886201" cy="534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3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3FD5-C028-6E73-9333-E977887B5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614769-8A33-82B6-16A1-E808A3403B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C75202C5-8A7F-D5D7-8CFE-0FDFBCAD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397" y="0"/>
            <a:ext cx="5486400" cy="6858000"/>
          </a:xfrm>
          <a:prstGeom prst="flowChartInputOutpu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1C9F573E-ADF4-2E7E-19CE-F04D1B215E56}"/>
              </a:ext>
            </a:extLst>
          </p:cNvPr>
          <p:cNvSpPr/>
          <p:nvPr/>
        </p:nvSpPr>
        <p:spPr>
          <a:xfrm>
            <a:off x="492997" y="676107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Revamping of UAJK Portal: Unveiling 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New Dimensions through Virtual 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Exploration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44642D78-505A-DAD7-242C-9D672FCDAEB5}"/>
              </a:ext>
            </a:extLst>
          </p:cNvPr>
          <p:cNvSpPr/>
          <p:nvPr/>
        </p:nvSpPr>
        <p:spPr>
          <a:xfrm>
            <a:off x="502998" y="329673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Dive into the digital transformation of the UAJK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website, unlocking innovative pathways for students,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developers, and the university community.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4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B6357-B754-368F-0C9F-5E89694C8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45EF13-F7C5-5701-7D06-000C25C9B7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B91F6-FABA-0616-4ED9-CB33234E0FC6}"/>
              </a:ext>
            </a:extLst>
          </p:cNvPr>
          <p:cNvSpPr txBox="1"/>
          <p:nvPr/>
        </p:nvSpPr>
        <p:spPr>
          <a:xfrm>
            <a:off x="0" y="136236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30FFAA-464A-1070-B56B-C715A35FF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60" y="731090"/>
            <a:ext cx="8600011" cy="596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0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303CC-A33F-77DC-76CF-AE682EC3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B12520-0003-8108-0553-04868BC939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PK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D547D-7E84-4CC9-418D-3B460757F263}"/>
              </a:ext>
            </a:extLst>
          </p:cNvPr>
          <p:cNvSpPr txBox="1"/>
          <p:nvPr/>
        </p:nvSpPr>
        <p:spPr>
          <a:xfrm>
            <a:off x="0" y="136236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39792-6D36-1929-159B-F0951BE03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194" y="881057"/>
            <a:ext cx="5731611" cy="57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8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2BE87-12F6-38EE-A0BB-E590591BC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747431-8E32-7A75-856D-26BB3D6DEE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PK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A28270-A7FC-49CB-7C8F-85B72D4DBD38}"/>
              </a:ext>
            </a:extLst>
          </p:cNvPr>
          <p:cNvSpPr txBox="1"/>
          <p:nvPr/>
        </p:nvSpPr>
        <p:spPr>
          <a:xfrm>
            <a:off x="658910" y="1388881"/>
            <a:ext cx="6100618" cy="444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PK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system underwent multiple testing phases: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6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Unit Testing:</a:t>
            </a:r>
            <a:r>
              <a:rPr lang="en-PK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Focused on individual components like login functionality.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6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Integration Testing:</a:t>
            </a:r>
            <a:r>
              <a:rPr lang="en-PK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Verified interactions between modules, such as virtual tours and notifications.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6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Testing:</a:t>
            </a:r>
            <a:r>
              <a:rPr lang="en-PK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Ensured overall system stability and performance</a:t>
            </a:r>
            <a:r>
              <a:rPr lang="en-PK" sz="1600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kern="1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PK" sz="1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PK" sz="16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Sample Test Case:</a:t>
            </a:r>
            <a:endParaRPr lang="en-PK" sz="1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PK" sz="16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Objective:</a:t>
            </a:r>
            <a:r>
              <a:rPr lang="en-PK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Verify admin login functionality.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Steps: Navigate to login page → Enter credentials → Click "Login."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Expected Result: Redirect to admin dashboard.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PK" sz="1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77FBF7-2194-50DC-E8D8-FC2BF4B2C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5" t="15301" r="24516" b="18280"/>
          <a:stretch/>
        </p:blipFill>
        <p:spPr>
          <a:xfrm>
            <a:off x="7418437" y="1388881"/>
            <a:ext cx="4254687" cy="2354156"/>
          </a:xfrm>
          <a:prstGeom prst="round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05A0A2-98EA-B42B-4F7F-23CE28F3E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7" t="15260" r="25303" b="15151"/>
          <a:stretch/>
        </p:blipFill>
        <p:spPr>
          <a:xfrm>
            <a:off x="7121235" y="3840689"/>
            <a:ext cx="4849092" cy="2479294"/>
          </a:xfrm>
          <a:prstGeom prst="round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86FF3A-5477-43CE-911B-AAB8D41EB28D}"/>
              </a:ext>
            </a:extLst>
          </p:cNvPr>
          <p:cNvSpPr txBox="1"/>
          <p:nvPr/>
        </p:nvSpPr>
        <p:spPr>
          <a:xfrm>
            <a:off x="0" y="136236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406805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964CD-EDA1-FA8E-2C43-72A07A5B5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7EDA03-DE8A-BAE6-033B-9A90683BA9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PK" sz="1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62DF6-8629-03AE-7ACB-CF0074ADDFBC}"/>
              </a:ext>
            </a:extLst>
          </p:cNvPr>
          <p:cNvSpPr txBox="1"/>
          <p:nvPr/>
        </p:nvSpPr>
        <p:spPr>
          <a:xfrm>
            <a:off x="1575711" y="1861928"/>
            <a:ext cx="8474300" cy="278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Completion: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Successfully built a modernized portal meeting UAJK's needs</a:t>
            </a:r>
            <a:r>
              <a:rPr lang="en-PK" sz="1800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PK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 Proficiency: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Mastered React</a:t>
            </a:r>
            <a:r>
              <a:rPr lang="en-PK" sz="1800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800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Express.js,</a:t>
            </a:r>
            <a:r>
              <a:rPr lang="en-PK" sz="1800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Node.js</a:t>
            </a:r>
            <a:r>
              <a:rPr lang="en-PK" sz="1800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800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Blender,</a:t>
            </a:r>
            <a:r>
              <a:rPr lang="en-PK" sz="1800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Three.js.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b="1" kern="1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b="1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Enhanced </a:t>
            </a:r>
            <a:r>
              <a:rPr lang="en-PK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Usability: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Developed a user-centric interface with responsive design.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b="1" kern="100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b="1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Stakeholder </a:t>
            </a:r>
            <a:r>
              <a:rPr lang="en-PK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Interaction: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Gathered and implemented feedback effectively.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AA8E0-A1D5-4C97-7A23-884D446A51AB}"/>
              </a:ext>
            </a:extLst>
          </p:cNvPr>
          <p:cNvSpPr txBox="1"/>
          <p:nvPr/>
        </p:nvSpPr>
        <p:spPr>
          <a:xfrm>
            <a:off x="0" y="136236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K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ACHIEVEMENTS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D18E5-B521-2FCD-3D51-E68F7662C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9DEFDB-B23F-2E8F-F170-535E8BF3EC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PK" sz="11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CC379D-EA49-748B-7168-448758F590F3}"/>
              </a:ext>
            </a:extLst>
          </p:cNvPr>
          <p:cNvSpPr txBox="1"/>
          <p:nvPr/>
        </p:nvSpPr>
        <p:spPr>
          <a:xfrm>
            <a:off x="0" y="136236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AND FUTURE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5D44E-DE3A-BC4B-AF21-5EF59DE3D1B6}"/>
              </a:ext>
            </a:extLst>
          </p:cNvPr>
          <p:cNvSpPr txBox="1"/>
          <p:nvPr/>
        </p:nvSpPr>
        <p:spPr>
          <a:xfrm>
            <a:off x="1048051" y="1559397"/>
            <a:ext cx="10259291" cy="3966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Feedback: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Regularly collect and implement feedback to improve the portal.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Updates: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Maintain and optimize the system for future needs.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Analytics Integration: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 data-driven insights for better decision-making.</a:t>
            </a:r>
            <a:endParaRPr lang="en-US" sz="18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Expand virtual tour coverage to additional campuses.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Integrate advanced features like: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 Chatbots</a:t>
            </a:r>
            <a:r>
              <a:rPr lang="en-PK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instant user queries.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AR/VR Enhancements</a:t>
            </a:r>
            <a:r>
              <a:rPr lang="en-PK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more immersive experiences.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Live Application Tracking</a:t>
            </a:r>
            <a:r>
              <a:rPr lang="en-PK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admissions.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Mobile </a:t>
            </a:r>
            <a:r>
              <a:rPr lang="en-US" b="1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r>
              <a:rPr lang="en-PK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K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better accessibility.</a:t>
            </a:r>
          </a:p>
        </p:txBody>
      </p:sp>
    </p:spTree>
    <p:extLst>
      <p:ext uri="{BB962C8B-B14F-4D97-AF65-F5344CB8AC3E}">
        <p14:creationId xmlns:p14="http://schemas.microsoft.com/office/powerpoint/2010/main" val="46246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15472-9160-7421-51C7-1B047971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87A903-B135-775D-A532-6B783FBF1E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PK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ECE89-9CFF-2E48-6734-F1D0B26969D9}"/>
              </a:ext>
            </a:extLst>
          </p:cNvPr>
          <p:cNvSpPr txBox="1"/>
          <p:nvPr/>
        </p:nvSpPr>
        <p:spPr>
          <a:xfrm>
            <a:off x="0" y="136236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055E7-C53B-193E-AA89-49746A63E014}"/>
              </a:ext>
            </a:extLst>
          </p:cNvPr>
          <p:cNvSpPr txBox="1"/>
          <p:nvPr/>
        </p:nvSpPr>
        <p:spPr>
          <a:xfrm>
            <a:off x="1545455" y="2384778"/>
            <a:ext cx="8504382" cy="2267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revamped UAJK portal bridges the gap between users and the university by providing: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modern, efficient, and user-friendly digital presence.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Immersive experiences with virtual tours.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Enhanced accessibility and operational efficiency.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PK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Impact:</a:t>
            </a:r>
            <a:r>
              <a:rPr lang="en-PK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Strengthens UAJK’s online visibility, fostering engagement and growth.</a:t>
            </a:r>
          </a:p>
        </p:txBody>
      </p:sp>
    </p:spTree>
    <p:extLst>
      <p:ext uri="{BB962C8B-B14F-4D97-AF65-F5344CB8AC3E}">
        <p14:creationId xmlns:p14="http://schemas.microsoft.com/office/powerpoint/2010/main" val="34570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2B3C9-C4BC-D28F-B9B0-52934C410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0CAE40-3382-7E07-2C96-25BF78F44B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PK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1D7D4-FF9B-44A7-C40F-0B2522B190F9}"/>
              </a:ext>
            </a:extLst>
          </p:cNvPr>
          <p:cNvSpPr txBox="1"/>
          <p:nvPr/>
        </p:nvSpPr>
        <p:spPr>
          <a:xfrm>
            <a:off x="0" y="136236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K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Acknowledgements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74633-3899-4274-CBCC-0E173BD50B85}"/>
              </a:ext>
            </a:extLst>
          </p:cNvPr>
          <p:cNvSpPr txBox="1"/>
          <p:nvPr/>
        </p:nvSpPr>
        <p:spPr>
          <a:xfrm>
            <a:off x="1610347" y="2295131"/>
            <a:ext cx="8504382" cy="222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2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Express gratitude to: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sz="2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Supervisor: Dr. Syed Zaki Hassan Kazmi.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sz="2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faculty members.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sz="2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Colleagues, family, and friends for their support.</a:t>
            </a:r>
          </a:p>
        </p:txBody>
      </p:sp>
    </p:spTree>
    <p:extLst>
      <p:ext uri="{BB962C8B-B14F-4D97-AF65-F5344CB8AC3E}">
        <p14:creationId xmlns:p14="http://schemas.microsoft.com/office/powerpoint/2010/main" val="380360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859C1-A7CE-D3B0-6EAD-51ACFDB45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56DDCE-3B10-178A-8052-545849CE07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PK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B5C30-FC81-06E6-6358-7F367867D451}"/>
              </a:ext>
            </a:extLst>
          </p:cNvPr>
          <p:cNvSpPr txBox="1"/>
          <p:nvPr/>
        </p:nvSpPr>
        <p:spPr>
          <a:xfrm>
            <a:off x="0" y="136236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REFERENCE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A9101-91D5-5890-38F8-5E7F4E8B433E}"/>
              </a:ext>
            </a:extLst>
          </p:cNvPr>
          <p:cNvSpPr txBox="1"/>
          <p:nvPr/>
        </p:nvSpPr>
        <p:spPr>
          <a:xfrm>
            <a:off x="1368218" y="1758831"/>
            <a:ext cx="8504382" cy="3340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2800" kern="1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https://www.semrush.com/siteaudit/</a:t>
            </a:r>
            <a:endParaRPr lang="en-US" sz="2800" kern="1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kern="1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www.pngegg.com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kern="1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sitechecker.pro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kern="1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2800" kern="1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appalyzer.com</a:t>
            </a:r>
            <a:endParaRPr lang="en-US" sz="2800" kern="1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2800" kern="1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https://www.nu.edu.pk/</a:t>
            </a:r>
            <a:endParaRPr lang="en-US" sz="2800" kern="10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sz="2800" kern="1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https://archive.org/</a:t>
            </a:r>
          </a:p>
        </p:txBody>
      </p:sp>
    </p:spTree>
    <p:extLst>
      <p:ext uri="{BB962C8B-B14F-4D97-AF65-F5344CB8AC3E}">
        <p14:creationId xmlns:p14="http://schemas.microsoft.com/office/powerpoint/2010/main" val="375429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4D888-9073-B7D9-AE70-DDC11C946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1748F4-FA9E-5463-BA2A-213E92E096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PK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E40A1-23FC-EED4-EEE3-7D8EA1131039}"/>
              </a:ext>
            </a:extLst>
          </p:cNvPr>
          <p:cNvSpPr txBox="1"/>
          <p:nvPr/>
        </p:nvSpPr>
        <p:spPr>
          <a:xfrm>
            <a:off x="3045691" y="2151727"/>
            <a:ext cx="610061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PK" sz="8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41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D9435-45CE-7B50-41EF-71F2EDCFF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91B314-FCC4-3465-C29B-16FC8D98B3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ED97D52-D08F-F7B5-67A7-99A9428A46D3}"/>
              </a:ext>
            </a:extLst>
          </p:cNvPr>
          <p:cNvSpPr/>
          <p:nvPr/>
        </p:nvSpPr>
        <p:spPr>
          <a:xfrm>
            <a:off x="0" y="477149"/>
            <a:ext cx="12192000" cy="865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OUTLINES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C57240E-9708-D158-1655-B3A7303BA828}"/>
              </a:ext>
            </a:extLst>
          </p:cNvPr>
          <p:cNvSpPr/>
          <p:nvPr/>
        </p:nvSpPr>
        <p:spPr>
          <a:xfrm>
            <a:off x="2075978" y="1454461"/>
            <a:ext cx="7596528" cy="45568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Objectives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Process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Specifications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and Future Work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Acknowledgements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65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7201-4655-FF37-4A38-A9B11C0D5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CFA74B-35E0-DFEE-0BB4-F6F047A9DF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017B1D9-7FE9-0939-B439-700D1DB03ECB}"/>
              </a:ext>
            </a:extLst>
          </p:cNvPr>
          <p:cNvSpPr/>
          <p:nvPr/>
        </p:nvSpPr>
        <p:spPr>
          <a:xfrm>
            <a:off x="0" y="375550"/>
            <a:ext cx="12192000" cy="865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INTRODUCTION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D37F1F2-5542-B1A4-2DD0-E9517BF9C9DB}"/>
              </a:ext>
            </a:extLst>
          </p:cNvPr>
          <p:cNvSpPr/>
          <p:nvPr/>
        </p:nvSpPr>
        <p:spPr>
          <a:xfrm>
            <a:off x="618836" y="3220249"/>
            <a:ext cx="6419273" cy="45568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Purpose:</a:t>
            </a:r>
            <a:r>
              <a:rPr lang="en-PK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Enhance user experience for students, faculty, and visitors.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 Features:</a:t>
            </a:r>
            <a:endParaRPr lang="en-PK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Virtual campus tours.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Modern UI/UX.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PK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Role-based access.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PK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Technologies Used:</a:t>
            </a:r>
            <a:r>
              <a:rPr lang="en-PK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React, </a:t>
            </a:r>
            <a:r>
              <a:rPr lang="en-US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Express</a:t>
            </a:r>
            <a:r>
              <a:rPr lang="en-PK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.js</a:t>
            </a:r>
            <a:r>
              <a:rPr lang="en-PK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Three.js.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79FEBFCF-645D-DC0D-E5DA-C2A1B8AD6020}"/>
              </a:ext>
            </a:extLst>
          </p:cNvPr>
          <p:cNvSpPr/>
          <p:nvPr/>
        </p:nvSpPr>
        <p:spPr>
          <a:xfrm>
            <a:off x="618836" y="1462487"/>
            <a:ext cx="6231804" cy="14376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algn="just">
              <a:lnSpc>
                <a:spcPct val="107000"/>
              </a:lnSpc>
              <a:spcAft>
                <a:spcPts val="800"/>
              </a:spcAft>
            </a:pPr>
            <a:r>
              <a:rPr lang="en-PK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PK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PK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University of Azad Jammu &amp; Kashmir aims to create a comprehensive digital presence with an upgraded portal. The revamped portal incorporates advanced technologies, an intuitive interface, and features like a 3D virtual</a:t>
            </a: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PK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tour.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331A55-953D-C3FB-BCDE-D5470D906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1" r="19698"/>
          <a:stretch/>
        </p:blipFill>
        <p:spPr>
          <a:xfrm>
            <a:off x="7038109" y="1560945"/>
            <a:ext cx="5153891" cy="529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3DF6D-BF4E-6095-D8E1-C49381EB5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4C9138-A0C6-355D-67A0-842D147740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5900E90-F00E-2A1C-4B80-95FA0A348725}"/>
              </a:ext>
            </a:extLst>
          </p:cNvPr>
          <p:cNvSpPr/>
          <p:nvPr/>
        </p:nvSpPr>
        <p:spPr>
          <a:xfrm>
            <a:off x="0" y="370100"/>
            <a:ext cx="12192000" cy="8652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0" indent="0" algn="ctr">
              <a:buNone/>
            </a:pP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D8C71A7-7A19-3722-3658-5DA241648D90}"/>
              </a:ext>
            </a:extLst>
          </p:cNvPr>
          <p:cNvSpPr/>
          <p:nvPr/>
        </p:nvSpPr>
        <p:spPr>
          <a:xfrm>
            <a:off x="870505" y="1162118"/>
            <a:ext cx="10954328" cy="2079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Current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Outdated WordPress design with poor user engagement.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features: No virtual tour or real-time updates.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Poor rankings in speed and performance (e.g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bounce rate, slow load time).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content with delayed updates.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Non-responsive design affecting mobile accessibility.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099E5-81A6-F008-31D3-F5A962B40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BBC5B-03D7-59B3-57FF-8276AA43E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A1F951-4E06-FF52-5F2F-B408C66361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4D3766-60E6-0189-E55B-4E4BFDA8A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0894"/>
            <a:ext cx="12192000" cy="2538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3B918-EE2E-85AC-4AC5-E9F3F136D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4447"/>
            <a:ext cx="12192000" cy="2538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FE0A5E-2E12-E5A4-6141-6FE81A889FC3}"/>
              </a:ext>
            </a:extLst>
          </p:cNvPr>
          <p:cNvSpPr txBox="1"/>
          <p:nvPr/>
        </p:nvSpPr>
        <p:spPr>
          <a:xfrm>
            <a:off x="-1" y="204766"/>
            <a:ext cx="121920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0" indent="0" algn="ctr">
              <a:buNone/>
            </a:pP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10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85AB9-AA58-5FB1-D04C-22F4C8348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8CEB7-20FF-6F56-5A6B-079BDDA7616B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78928-AB5E-ECFB-AFBE-C29B17744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43" y="1465239"/>
            <a:ext cx="7336394" cy="47970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94C137-4D0A-1EC6-7194-B47BA766B1CA}"/>
              </a:ext>
            </a:extLst>
          </p:cNvPr>
          <p:cNvSpPr txBox="1"/>
          <p:nvPr/>
        </p:nvSpPr>
        <p:spPr>
          <a:xfrm>
            <a:off x="-1" y="204766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0" indent="0" algn="ctr">
              <a:buNone/>
            </a:pP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07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842D3-8477-E1CA-3C99-907265049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819AE8-2D4A-AA27-8865-4BA08F917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404FE-93B9-C3AD-B7E3-49881ABB3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776" y="1045525"/>
            <a:ext cx="8588446" cy="59183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AB7A1A-C399-64BB-4E9F-0C8812B8E2EA}"/>
              </a:ext>
            </a:extLst>
          </p:cNvPr>
          <p:cNvSpPr txBox="1"/>
          <p:nvPr/>
        </p:nvSpPr>
        <p:spPr>
          <a:xfrm>
            <a:off x="-1" y="204766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 2019</a:t>
            </a:r>
          </a:p>
        </p:txBody>
      </p:sp>
    </p:spTree>
    <p:extLst>
      <p:ext uri="{BB962C8B-B14F-4D97-AF65-F5344CB8AC3E}">
        <p14:creationId xmlns:p14="http://schemas.microsoft.com/office/powerpoint/2010/main" val="408978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8B3B2-21E9-A819-9034-7F9142019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D99CEB-12DB-EC59-C80D-ED9259B0AE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7000">
                <a:srgbClr val="002060"/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3E696-0ED0-A9C5-CEB6-B933DF13F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29" y="0"/>
            <a:ext cx="5770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6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uajk theme color">
      <a:dk1>
        <a:srgbClr val="1852F4"/>
      </a:dk1>
      <a:lt1>
        <a:sysClr val="window" lastClr="FFFFFF"/>
      </a:lt1>
      <a:dk2>
        <a:srgbClr val="0A3FD4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885</Words>
  <Application>Microsoft Office PowerPoint</Application>
  <PresentationFormat>Widescreen</PresentationFormat>
  <Paragraphs>170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Eudoxus Sans</vt:lpstr>
      <vt:lpstr>p22-mackinac-pro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 gul</dc:creator>
  <cp:lastModifiedBy>DELL</cp:lastModifiedBy>
  <cp:revision>21</cp:revision>
  <dcterms:created xsi:type="dcterms:W3CDTF">2024-11-20T06:27:58Z</dcterms:created>
  <dcterms:modified xsi:type="dcterms:W3CDTF">2024-11-21T13:15:00Z</dcterms:modified>
</cp:coreProperties>
</file>